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58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94" r:id="rId25"/>
    <p:sldId id="292" r:id="rId26"/>
    <p:sldId id="261" r:id="rId27"/>
    <p:sldId id="263" r:id="rId28"/>
    <p:sldId id="285" r:id="rId29"/>
    <p:sldId id="286" r:id="rId30"/>
    <p:sldId id="287" r:id="rId31"/>
    <p:sldId id="288" r:id="rId32"/>
    <p:sldId id="289" r:id="rId33"/>
    <p:sldId id="291" r:id="rId34"/>
    <p:sldId id="290" r:id="rId35"/>
    <p:sldId id="293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3CD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27" autoAdjust="0"/>
    <p:restoredTop sz="94660"/>
  </p:normalViewPr>
  <p:slideViewPr>
    <p:cSldViewPr>
      <p:cViewPr varScale="1">
        <p:scale>
          <a:sx n="86" d="100"/>
          <a:sy n="86" d="100"/>
        </p:scale>
        <p:origin x="1152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4000">
    <p:cover dir="l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4000">
    <p:cover dir="l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4000">
    <p:cover dir="l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4000">
    <p:cover dir="l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4000">
    <p:cover dir="l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4000">
    <p:cover dir="l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02.05.2018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4000">
    <p:cover dir="l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4000">
    <p:cover dir="l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4000">
    <p:cover dir="l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4000">
    <p:cover dir="l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4000">
    <p:cover dir="l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02.05.2018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4000">
    <p:cover dir="l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7384"/>
            <a:ext cx="9144000" cy="68853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1196752"/>
            <a:ext cx="8060432" cy="4392488"/>
          </a:xfrm>
          <a:prstGeom prst="round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uk-UA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bg1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cs typeface="Times New Roman" pitchFamily="18" charset="0"/>
              </a:rPr>
              <a:t/>
            </a:r>
            <a:br>
              <a:rPr lang="uk-UA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bg1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cs typeface="Times New Roman" pitchFamily="18" charset="0"/>
              </a:rPr>
            </a:br>
            <a:r>
              <a:rPr lang="uk-UA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bg1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cs typeface="Times New Roman" pitchFamily="18" charset="0"/>
              </a:rPr>
              <a:t/>
            </a:r>
            <a:br>
              <a:rPr lang="uk-UA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bg1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cs typeface="Times New Roman" pitchFamily="18" charset="0"/>
              </a:rPr>
            </a:br>
            <a:r>
              <a:rPr lang="uk-UA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bg1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cs typeface="Times New Roman" pitchFamily="18" charset="0"/>
              </a:rPr>
              <a:t/>
            </a:r>
            <a:br>
              <a:rPr lang="uk-UA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bg1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cs typeface="Times New Roman" pitchFamily="18" charset="0"/>
              </a:rPr>
            </a:br>
            <a:r>
              <a:rPr lang="uk-UA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bg1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cs typeface="Times New Roman" pitchFamily="18" charset="0"/>
              </a:rPr>
              <a:t/>
            </a:r>
            <a:br>
              <a:rPr lang="uk-UA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bg1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cs typeface="Times New Roman" pitchFamily="18" charset="0"/>
              </a:rPr>
            </a:br>
            <a:r>
              <a:rPr lang="uk-UA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bg1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cs typeface="Times New Roman" pitchFamily="18" charset="0"/>
              </a:rPr>
              <a:t/>
            </a:r>
            <a:br>
              <a:rPr lang="uk-UA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bg1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cs typeface="Times New Roman" pitchFamily="18" charset="0"/>
              </a:rPr>
            </a:br>
            <a:r>
              <a:rPr lang="uk-UA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bg1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cs typeface="Times New Roman" pitchFamily="18" charset="0"/>
              </a:rPr>
              <a:t>     </a:t>
            </a:r>
            <a:r>
              <a:rPr lang="en-US" sz="3200" i="1" dirty="0" smtClean="0"/>
              <a:t>(</a:t>
            </a:r>
            <a:r>
              <a:rPr lang="uk-UA" sz="3200" i="1" dirty="0" smtClean="0"/>
              <a:t>вір</a:t>
            </a:r>
            <a:r>
              <a:rPr lang="uk-UA" sz="3200" i="1" dirty="0" smtClean="0"/>
              <a:t>туальний </a:t>
            </a:r>
            <a:r>
              <a:rPr lang="uk-UA" sz="3200" i="1" dirty="0" smtClean="0"/>
              <a:t>огляд </a:t>
            </a:r>
            <a:r>
              <a:rPr lang="uk-UA" sz="3200" i="1" dirty="0" smtClean="0"/>
              <a:t>літератури</a:t>
            </a:r>
            <a:r>
              <a:rPr lang="en-US" sz="3200" i="1" dirty="0" smtClean="0"/>
              <a:t>)</a:t>
            </a:r>
            <a:r>
              <a:rPr lang="ru-RU" sz="12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/>
            </a:r>
            <a:br>
              <a:rPr lang="ru-RU" sz="12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</a:br>
            <a:endParaRPr lang="ru-RU" sz="12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bg1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87624" y="1844824"/>
            <a:ext cx="7200800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Основи наукових досліджень у </a:t>
            </a:r>
          </a:p>
          <a:p>
            <a:pPr algn="ctr"/>
            <a:r>
              <a:rPr lang="uk-UA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вищій школі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4000">
    <p:cover dir="l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611560" y="263298"/>
            <a:ext cx="7956376" cy="2553891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Методологія та організація наукових досліджень (в екології) [Текст]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 : [підручник] :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затв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МОНмолодьспорту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України, як підручник для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студ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 та магістрантів ВНЗ, які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навч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 за галуззю знань 0401 "Природничі науки" / М. О. Клименко, В. Г. Петрук, В. Б. 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Мокін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, Н. М. Вознюк ;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МОНмолодьспорту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України, Нац. ун-т водного господарства та природокористування, Вінницький нац. технічний ун-т. – Херсон :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Олді-плюс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, 2012. – 473, [1] c. : іл., табл. – Предметний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покажч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.: с. 463–465 –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Бібліогр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.: с. 466–473.</a:t>
            </a:r>
            <a:endParaRPr kumimoji="0" lang="uk-UA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10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29275" y="1933575"/>
            <a:ext cx="3514725" cy="4924425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lum bright="20000"/>
          </a:blip>
          <a:srcRect/>
          <a:stretch>
            <a:fillRect/>
          </a:stretch>
        </p:blipFill>
        <p:spPr bwMode="auto">
          <a:xfrm>
            <a:off x="755576" y="2852936"/>
            <a:ext cx="2808312" cy="3744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ransition advClick="0" advTm="4000">
    <p:cover dir="l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611560" y="722999"/>
            <a:ext cx="7956376" cy="1634490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Основи наукових досліджень [Текст]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 : навчальний підручник / В. І. 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Саюк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, О. Л. Ануфрієва, Н. Ю. 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Волянюк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[та ін.] ; НАПН України, "Ун-т менеджменту освіти". – К. : Педагогічна думка, 2012. – 143, [1] с. : іл. – Режим доступу: http://udpu.org.ua/library_files/443034.pdf. – Авт. зазначено на звороті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тит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 арк. –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Бібліогр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 в тексті.</a:t>
            </a:r>
            <a:endParaRPr kumimoji="0" lang="uk-UA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2618217"/>
            <a:ext cx="3635896" cy="4239783"/>
          </a:xfrm>
          <a:prstGeom prst="rect">
            <a:avLst/>
          </a:prstGeom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5364089" y="2636912"/>
            <a:ext cx="2808312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</p:cSld>
  <p:clrMapOvr>
    <a:masterClrMapping/>
  </p:clrMapOvr>
  <p:transition advClick="0" advTm="4000">
    <p:cover dir="l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395536" y="332656"/>
            <a:ext cx="7956376" cy="1021556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Сидоренко, В. К.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Основи наукових досліджень [Текст] : навчальний посібник для вищих педагогічних закладів освіти / В. К. Сидоренко, П. В. Дмитренко. – К. : ДІНІТ, 2000. – 259, [1] c. : табл. –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Бібліогр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.: с. 254–258.</a:t>
            </a:r>
            <a:endParaRPr kumimoji="0" lang="uk-UA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3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77915" y="2348880"/>
            <a:ext cx="4766085" cy="450912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1988840"/>
            <a:ext cx="3024337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ransition advClick="0" advTm="4000">
    <p:cover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611560" y="722998"/>
            <a:ext cx="7956376" cy="1634490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Єщенко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, В. О.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Основи наукових досліджень в агрономії : термінологічний словник :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навч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посіб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 для підготовки спеціалістів з напряму "Агрономія" у аграрних ВНЗ 2-4 рівнів акредитації / В. О. 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Єщенко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, В. П. 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Опришко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, В. П. 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Копитко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 ; МАП України ; за ред. В. О.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Єщенка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 – Умань : Уманське ВПП, 2006. – 188 с. </a:t>
            </a:r>
            <a:endParaRPr kumimoji="0" lang="uk-UA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7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3848" y="2708920"/>
            <a:ext cx="5703034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 cstate="print">
            <a:lum bright="20000" contrast="10000"/>
          </a:blip>
          <a:srcRect/>
          <a:stretch>
            <a:fillRect/>
          </a:stretch>
        </p:blipFill>
        <p:spPr bwMode="auto">
          <a:xfrm>
            <a:off x="467544" y="2636912"/>
            <a:ext cx="2736304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ransition advClick="0" advTm="4000">
    <p:cover dir="l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-1" y="-27384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611560" y="548680"/>
            <a:ext cx="7956376" cy="1021556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Макогон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, Ю. В.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Основи наукових досліджень в економіці [Текст] :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навч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 посібник / Ю. В. 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Макогон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, В. В. Пилипенко. – 2-ге вид. – Донецьк : Альфа-прес, 2007. – 144 с. : табл. –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Бібліогр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 в тексті.</a:t>
            </a:r>
            <a:endParaRPr kumimoji="0" lang="uk-UA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08104" y="2492896"/>
            <a:ext cx="3972531" cy="3847444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755576" y="2060848"/>
            <a:ext cx="3051820" cy="4215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ransition advClick="0" advTm="4000">
    <p:cover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611560" y="188640"/>
            <a:ext cx="7956376" cy="1634490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Ростовський, В. С.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Основи наукових досліджень та технічної творчості [Текст] :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підруч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 для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студ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 спец. 6.140101 "Готельно-ресторанна справа":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затв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 МОН України як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підруч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 для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студ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 ВНЗ / В. С. Ростовський, Н. В. 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Дібрівська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 ; МОН України, Полтавський УСКУ. – К. : Центр учбової літератури, 2009. – 95, [1] с. </a:t>
            </a:r>
            <a:endParaRPr kumimoji="0" lang="uk-UA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2043648"/>
            <a:ext cx="2712715" cy="44699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899592" y="2060848"/>
            <a:ext cx="3312368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ransition advClick="0" advTm="4000">
    <p:cover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611560" y="404664"/>
            <a:ext cx="7956376" cy="1634490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Сергієнко, Л. П.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Основи наукових досліджень у психології: кваліфікаційні та дипломні роботи [Текст] :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навч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 посібник :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рек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 МОН України як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навч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 посібник для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студ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 ВНЗ / Леонід Прокопович Сергієнко ; МОН України, Південнослов'янський ін-т славістичного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ун-ту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 – К. : Професіонал, 2009. – 238, [2] c. –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Бібліогр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.: с. 223–225.</a:t>
            </a:r>
            <a:endParaRPr kumimoji="0" lang="uk-UA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7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780929"/>
            <a:ext cx="3333750" cy="4077072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2276872"/>
            <a:ext cx="3100190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</p:cSld>
  <p:clrMapOvr>
    <a:masterClrMapping/>
  </p:clrMapOvr>
  <p:transition advClick="0" advTm="4000">
    <p:cover dir="l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611560" y="404664"/>
            <a:ext cx="7956376" cy="1021556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Соловйов, С. М.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Основи наукових досліджень [Текст] :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рек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 МОН України як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навч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посіб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 для студентів ВНЗ / С. М. Соловйов. – К. : Центр учбової літератури, 2007. – 175, [1] с. –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Бібліогр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.: с. 171–173.</a:t>
            </a:r>
            <a:endParaRPr kumimoji="0" lang="uk-UA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492896"/>
            <a:ext cx="4391025" cy="4365104"/>
          </a:xfrm>
          <a:prstGeom prst="rect">
            <a:avLst/>
          </a:prstGeom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5436096" y="1700808"/>
            <a:ext cx="3190875" cy="455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</p:cSld>
  <p:clrMapOvr>
    <a:masterClrMapping/>
  </p:clrMapOvr>
  <p:transition advClick="0" advTm="4000">
    <p:cover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611560" y="332656"/>
            <a:ext cx="7956376" cy="1328023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Партико, З. В.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Основи наукових досліджень: підготовка дисертації [Текст] : навчальний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посіб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 / З. В. Партико. – 2-ге вид.,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переробл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 і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допов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 – К. : Ліра-К, 2017. – 231, [1] c. : табл., рис. –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Бібліогр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.: c. 229–231 та в підрядкових примітках.</a:t>
            </a:r>
            <a:endParaRPr kumimoji="0" lang="uk-UA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933056"/>
            <a:ext cx="5180158" cy="2924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5652120" y="2204864"/>
            <a:ext cx="3068457" cy="4164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</p:cSld>
  <p:clrMapOvr>
    <a:masterClrMapping/>
  </p:clrMapOvr>
  <p:transition advClick="0" advTm="4000">
    <p:cover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611560" y="620688"/>
            <a:ext cx="7956376" cy="1328023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Шиян, Б. М.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Теорія і методика наукових досліджень у фізичному вихованні та спорті [Текст] : [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навч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посіб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.] :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рек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 МОН України / Б. М. Шиян, О. М. 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Вацеба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 – Тернопіль : Богдан, 2008. – 275, [1] с. – Режим доступу: http://udpu.org.ua/library_files/424638.pdf. –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Бібліогр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.: с. 260 –262.</a:t>
            </a:r>
            <a:endParaRPr kumimoji="0" lang="uk-UA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5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63677" y="4077072"/>
            <a:ext cx="3480323" cy="2780928"/>
          </a:xfrm>
          <a:prstGeom prst="rect">
            <a:avLst/>
          </a:prstGeom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2348880"/>
            <a:ext cx="3146217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ransition advClick="0" advTm="4000">
    <p:cover dir="l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lum bright="10000" contrast="-20000"/>
          </a:blip>
          <a:srcRect/>
          <a:stretch>
            <a:fillRect/>
          </a:stretch>
        </p:blipFill>
        <p:spPr bwMode="auto">
          <a:xfrm>
            <a:off x="-2398" y="0"/>
            <a:ext cx="914639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с двумя скругленными противолежащими углами 2"/>
          <p:cNvSpPr/>
          <p:nvPr/>
        </p:nvSpPr>
        <p:spPr>
          <a:xfrm>
            <a:off x="827584" y="1772816"/>
            <a:ext cx="7560840" cy="2860358"/>
          </a:xfrm>
          <a:prstGeom prst="round2Diag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Наукові дослідження </a:t>
            </a:r>
          </a:p>
          <a:p>
            <a:pPr algn="ctr"/>
            <a:r>
              <a:rPr lang="uk-UA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у </a:t>
            </a:r>
          </a:p>
          <a:p>
            <a:pPr algn="ctr"/>
            <a:r>
              <a:rPr lang="uk-UA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вищій школі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</p:cSld>
  <p:clrMapOvr>
    <a:masterClrMapping/>
  </p:clrMapOvr>
  <p:transition advClick="0" advTm="4000">
    <p:cover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611560" y="727835"/>
            <a:ext cx="7956376" cy="1634490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Тверезовська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, Н. Т.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Методологія педагогічного дослідження [Текст] : навчальний посібник :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рек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 МОН України як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навч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посіб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 для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студ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 ВНЗ / Н. Т. 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Тверезовська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, В. К. Сидоренко ; Кабінет Міністрів України, Національний ун-т біоресурсів і природокористування України. – К. : Центр учбової літератури, 2013. – 439, [1] c. : табл., рис. –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Бібліогр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.: с. 428–431.</a:t>
            </a:r>
            <a:endParaRPr kumimoji="0" lang="uk-UA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414947"/>
            <a:ext cx="3707904" cy="3443053"/>
          </a:xfrm>
          <a:prstGeom prst="rect">
            <a:avLst/>
          </a:prstGeom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2636912"/>
            <a:ext cx="2645502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</p:cSld>
  <p:clrMapOvr>
    <a:masterClrMapping/>
  </p:clrMapOvr>
  <p:transition advClick="0" advTm="4000">
    <p:cover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611560" y="404664"/>
            <a:ext cx="7956376" cy="1021556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Хриков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, Є. М.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Методологія педагогічного дослідження [Текст] : монографія / Є. М. 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Хриков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 – Х. :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Панов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А. М., 2017. – 236, [1] c. : табл. –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Бібліогр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.: в тексті.</a:t>
            </a:r>
            <a:endParaRPr kumimoji="0" lang="uk-UA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32684" y="2708920"/>
            <a:ext cx="5011316" cy="4424276"/>
          </a:xfrm>
          <a:prstGeom prst="rect">
            <a:avLst/>
          </a:prstGeom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>
            <a:lum/>
          </a:blip>
          <a:srcRect/>
          <a:stretch>
            <a:fillRect/>
          </a:stretch>
        </p:blipFill>
        <p:spPr bwMode="auto">
          <a:xfrm>
            <a:off x="683568" y="2060848"/>
            <a:ext cx="2985101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ransition advClick="0" advTm="4000">
    <p:cover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611560" y="1029466"/>
            <a:ext cx="7956376" cy="1021556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Ніколаєнко, С. М.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Наукові дослідження в університетах - визначальний чинник зростання якості освіти [Текст] / С. М. Ніколаєнко. – К. :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Прок-Бізнес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, 2007. – 175, [1] с. </a:t>
            </a:r>
            <a:endParaRPr kumimoji="0" lang="uk-UA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5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1960" y="3068960"/>
            <a:ext cx="4762500" cy="3562350"/>
          </a:xfrm>
          <a:prstGeom prst="round2DiagRect">
            <a:avLst/>
          </a:prstGeom>
          <a:ln>
            <a:solidFill>
              <a:schemeClr val="tx1"/>
            </a:solidFill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2420888"/>
            <a:ext cx="2788624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ransition advClick="0" advTm="4000">
    <p:cover dir="l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611560" y="234231"/>
            <a:ext cx="7956376" cy="2247424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Гончаренко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, С. У.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Педагогічні дослідження [Текст] : методологічні поради молодим науковцям / 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Гончаренко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Семен Устимович. – К. ; Вінниця :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Вінниця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, 2008. – 278, [1] с. :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портр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., табл., схеми. – Зміст: Актуальність проблеми ; Тема ; Предмет і об'єкт ; Мета і завдання ; Гіпотеза дослідження ; Методологічні і теоретичні основи ; Етапи дослідження ; Методи дослідження ; Організація педагогічного експерименту ; Тести ; Експертне оцінювання. –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Бібліогр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.: с. 277 та в підрядкових примітках.</a:t>
            </a:r>
            <a:endParaRPr kumimoji="0" lang="uk-UA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13669" y="2852936"/>
            <a:ext cx="4330331" cy="4005064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827584" y="2636912"/>
            <a:ext cx="3067050" cy="3908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ransition advClick="0" advTm="4000">
    <p:cover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lum bright="10000" contrast="-20000"/>
          </a:blip>
          <a:srcRect/>
          <a:stretch>
            <a:fillRect/>
          </a:stretch>
        </p:blipFill>
        <p:spPr bwMode="auto">
          <a:xfrm>
            <a:off x="0" y="0"/>
            <a:ext cx="914639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755576" y="836712"/>
            <a:ext cx="7560840" cy="5005626"/>
          </a:xfrm>
          <a:prstGeom prst="round2Diag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8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Наукові дослідження </a:t>
            </a:r>
          </a:p>
          <a:p>
            <a:pPr algn="ctr"/>
            <a:r>
              <a:rPr lang="uk-UA" sz="4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в</a:t>
            </a:r>
            <a:r>
              <a:rPr lang="uk-UA" sz="4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uk-UA" sz="4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Уманському державному педагогічному університеті імені </a:t>
            </a:r>
          </a:p>
          <a:p>
            <a:pPr algn="ctr"/>
            <a:r>
              <a:rPr lang="uk-UA" sz="4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Павла Тичини</a:t>
            </a:r>
            <a:endParaRPr lang="uk-UA" sz="4800" b="1" cap="none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</p:cSld>
  <p:clrMapOvr>
    <a:masterClrMapping/>
  </p:clrMapOvr>
  <p:transition advClick="0" advTm="4000">
    <p:cover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39552" y="404664"/>
            <a:ext cx="8064896" cy="102155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Кузь, В. Г.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Організація педагогічного дослідження [Текст] / Кузь В. Г. ; [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рец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 М. І.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Сметанський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, Т. І.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Поніманська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]. – К. : Знання України, 2006. – 47, [1] с. : схеми. –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Бібліогр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.: с. 45–47.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9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43857" y="2348881"/>
            <a:ext cx="5400143" cy="450912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611560" y="1916832"/>
            <a:ext cx="2986286" cy="4335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ransition advClick="0" advTm="4000">
    <p:cover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07504" y="116633"/>
            <a:ext cx="8928992" cy="418838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uk-UA" sz="1600" b="1" dirty="0" smtClean="0">
                <a:latin typeface="Times New Roman" pitchFamily="18" charset="0"/>
                <a:cs typeface="Times New Roman" pitchFamily="18" charset="0"/>
              </a:rPr>
              <a:t>Основи наукових досліджень [Текст]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 : робочий зошит : [посібник-практикум] / МОН України, Уманський ДПУ імені Павла Тичини ; [уклад. С. В. </a:t>
            </a:r>
            <a:r>
              <a:rPr lang="uk-UA" sz="1600" dirty="0" err="1" smtClean="0">
                <a:latin typeface="Times New Roman" pitchFamily="18" charset="0"/>
                <a:cs typeface="Times New Roman" pitchFamily="18" charset="0"/>
              </a:rPr>
              <a:t>Совгіра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 ; </a:t>
            </a:r>
            <a:r>
              <a:rPr lang="uk-UA" sz="1600" dirty="0" err="1" smtClean="0">
                <a:latin typeface="Times New Roman" pitchFamily="18" charset="0"/>
                <a:cs typeface="Times New Roman" pitchFamily="18" charset="0"/>
              </a:rPr>
              <a:t>рец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. Лук'янова Л. Б., Біда О. А.]. – Умань : АЛМІ, 2014. – 148 с. : табл., іл. – </a:t>
            </a:r>
            <a:r>
              <a:rPr lang="uk-UA" sz="1600" dirty="0" err="1" smtClean="0">
                <a:latin typeface="Times New Roman" pitchFamily="18" charset="0"/>
                <a:cs typeface="Times New Roman" pitchFamily="18" charset="0"/>
              </a:rPr>
              <a:t>Бібліогр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.: с. 145–147 та в тексті.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uk-UA" sz="1600" b="1" dirty="0" smtClean="0">
                <a:latin typeface="Times New Roman" pitchFamily="18" charset="0"/>
                <a:cs typeface="Times New Roman" pitchFamily="18" charset="0"/>
              </a:rPr>
              <a:t>Основи наукових досліджень [Текст]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 : програма, плани семінарських, практичних і лабораторних занять, а також метод. рекомендації до самостійної та індивідуальної роботи студентів / уклад. В. В. </a:t>
            </a:r>
            <a:r>
              <a:rPr lang="uk-UA" sz="1600" dirty="0" err="1" smtClean="0">
                <a:latin typeface="Times New Roman" pitchFamily="18" charset="0"/>
                <a:cs typeface="Times New Roman" pitchFamily="18" charset="0"/>
              </a:rPr>
              <a:t>Бербец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uk-UA" sz="1600" dirty="0" err="1" smtClean="0">
                <a:latin typeface="Times New Roman" pitchFamily="18" charset="0"/>
                <a:cs typeface="Times New Roman" pitchFamily="18" charset="0"/>
              </a:rPr>
              <a:t>рец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. О. М. Коберник, С. І. Ткачук; МОН України, Уманський ДПУ імені Павла Тичини, Ін-т природничо-математичної та технологічної освіти. – Умань : Уманський ДПУ </a:t>
            </a:r>
            <a:r>
              <a:rPr lang="uk-UA" sz="1600" dirty="0" err="1" smtClean="0">
                <a:latin typeface="Times New Roman" pitchFamily="18" charset="0"/>
                <a:cs typeface="Times New Roman" pitchFamily="18" charset="0"/>
              </a:rPr>
              <a:t>ім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 Павла Тичини, 2006. – 42 с. 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uk-UA" sz="1600" b="1" dirty="0" smtClean="0">
                <a:latin typeface="Times New Roman" pitchFamily="18" charset="0"/>
                <a:cs typeface="Times New Roman" pitchFamily="18" charset="0"/>
              </a:rPr>
              <a:t>Основи наукових досліджень [Текст]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 : робочий зошит та методичні рекомендації до самостійної та індивідуальної роботи студентів / МОН України, Уманський ДПУ імені Павла Тичини, Природничо-географічний </a:t>
            </a:r>
            <a:r>
              <a:rPr lang="uk-UA" sz="1600" dirty="0" err="1" smtClean="0">
                <a:latin typeface="Times New Roman" pitchFamily="18" charset="0"/>
                <a:cs typeface="Times New Roman" pitchFamily="18" charset="0"/>
              </a:rPr>
              <a:t>ф-т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 [та ін.] ; [уклад. Н. О. Гнатюк ; </a:t>
            </a:r>
            <a:r>
              <a:rPr lang="uk-UA" sz="1600" dirty="0" err="1" smtClean="0">
                <a:latin typeface="Times New Roman" pitchFamily="18" charset="0"/>
                <a:cs typeface="Times New Roman" pitchFamily="18" charset="0"/>
              </a:rPr>
              <a:t>рец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. С. В. </a:t>
            </a:r>
            <a:r>
              <a:rPr lang="uk-UA" sz="1600" dirty="0" err="1" smtClean="0">
                <a:latin typeface="Times New Roman" pitchFamily="18" charset="0"/>
                <a:cs typeface="Times New Roman" pitchFamily="18" charset="0"/>
              </a:rPr>
              <a:t>Совгіра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, Т. В. </a:t>
            </a:r>
            <a:r>
              <a:rPr lang="uk-UA" sz="1600" dirty="0" err="1" smtClean="0">
                <a:latin typeface="Times New Roman" pitchFamily="18" charset="0"/>
                <a:cs typeface="Times New Roman" pitchFamily="18" charset="0"/>
              </a:rPr>
              <a:t>Мамчур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]. – Умань : Жовтий О. О., 2016. – 86, [1] с. : табл. – </a:t>
            </a:r>
            <a:r>
              <a:rPr lang="uk-UA" sz="1600" dirty="0" err="1" smtClean="0">
                <a:latin typeface="Times New Roman" pitchFamily="18" charset="0"/>
                <a:cs typeface="Times New Roman" pitchFamily="18" charset="0"/>
              </a:rPr>
              <a:t>Бібліогр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.: с. 79 та в тексті.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uk-UA" sz="1600" b="1" dirty="0" smtClean="0">
                <a:latin typeface="Times New Roman" pitchFamily="18" charset="0"/>
                <a:cs typeface="Times New Roman" pitchFamily="18" charset="0"/>
              </a:rPr>
              <a:t>Основи наукових досліджень [Текст]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 : робочий зошит : посібник-практикум / МОН України, Уманський ДПУ імені Павла ; уклад. </a:t>
            </a:r>
            <a:r>
              <a:rPr lang="uk-UA" sz="1600" dirty="0" err="1" smtClean="0">
                <a:latin typeface="Times New Roman" pitchFamily="18" charset="0"/>
                <a:cs typeface="Times New Roman" pitchFamily="18" charset="0"/>
              </a:rPr>
              <a:t>Совгіра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 С. В. – 2-ге вид. – Умань : Візаві, 2015. – 115 с. : табл. – </a:t>
            </a:r>
            <a:r>
              <a:rPr lang="uk-UA" sz="1600" dirty="0" err="1" smtClean="0">
                <a:latin typeface="Times New Roman" pitchFamily="18" charset="0"/>
                <a:cs typeface="Times New Roman" pitchFamily="18" charset="0"/>
              </a:rPr>
              <a:t>Бібліогр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.: с. 112–114 та в тексті.</a:t>
            </a:r>
          </a:p>
        </p:txBody>
      </p:sp>
      <p:pic>
        <p:nvPicPr>
          <p:cNvPr id="4" name="Рисунок 3" descr="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869160"/>
            <a:ext cx="5004048" cy="198884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732240" y="3933056"/>
            <a:ext cx="1924844" cy="2631487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4005064"/>
            <a:ext cx="1944216" cy="26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</p:cSld>
  <p:clrMapOvr>
    <a:masterClrMapping/>
  </p:clrMapOvr>
  <p:transition advClick="0" advTm="4000">
    <p:cover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39552" y="404664"/>
            <a:ext cx="8064896" cy="286035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Радченко, І. А.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Методологія і методика наукових педагогічних досліджень [Текст] : посібник / І. А. Радченко ; [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рец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 Пащенко Д. І.] ; МОН України, Уманський ДПУ імені Павла Тичини. – Умань :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УніверсУм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, 2017. – 104 с. : іл., схеми. – (Теорія і практика наукових досліджень). –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Бібліогр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.: після кожної лекції.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Радченко, І. А.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Теорія і практика наукових досліджень [Текст] : посібник / І. А. Радченко ; [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рец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 Д. І. Пащенко] ;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МОНмолодьспорту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України, Уманський ДПУ імені Павла Тичини. – Умань :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УніверсУМ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, 2013. – 104 с. – (Серія ТПНД). –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Бібліогр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 в тексті.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6908" y="3156050"/>
            <a:ext cx="4357092" cy="370195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385592"/>
            <a:ext cx="2488704" cy="3283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39752" y="3284984"/>
            <a:ext cx="2448272" cy="3153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ransition advClick="0" advTm="4000">
    <p:cover dir="l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899592" y="260648"/>
            <a:ext cx="7416824" cy="194095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Методологія та організація наукових досліджень [Текст]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 :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навч.-метод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посіб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 для виклад.,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студ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., магістрантів та аспірантів економічних спец. закладів вищої освіти / МОН України, Уманський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держ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 пед. ун-т ; [уклад. Чирва Ганна ;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рец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Мігус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І. П., Шандрук С. І.,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Пустовіт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Г. П.]. – Умань : Візаві, 2018. – 188, [1] с. : табл. –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Бібліогр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.: с. 177–188 та в тексті.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708920"/>
            <a:ext cx="3635896" cy="414908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4860032" y="2492896"/>
            <a:ext cx="2913083" cy="3948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</p:cSld>
  <p:clrMapOvr>
    <a:masterClrMapping/>
  </p:clrMapOvr>
  <p:transition advClick="0" advTm="4000">
    <p:cover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-180528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39552" y="332656"/>
            <a:ext cx="8064896" cy="224742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Чорномаз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, Б. Д.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Організація і технологія проведення наукових досліджень засобами усної історії [Текст] : науково-методичні рекомендації для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студ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 вищих педагогічних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навч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 закладів, пов'язаних із вивченням курсу "Історія України" (на факультетах української філології, історії тощо) / Б. Д. 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Чорномаз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 ; Уманський ДПУ імені Павла Тичини, Каф. історії України. – Умань : [Уманське комунальне видав.-поліграф. підприємство], 2007. – 20, [1] с. –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Бібліогр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.: с. 20.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1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47380" y="1925271"/>
            <a:ext cx="5196620" cy="4932729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2708920"/>
            <a:ext cx="2808312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ransition advClick="0" advTm="4000">
    <p:cover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39552" y="260648"/>
            <a:ext cx="8064896" cy="316682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Ковальчук, В. В.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Основи наукових досліджень [Текст] : навчальний посібник :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рек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. МОН України для студентів ВНЗ / В. В. Ковальчук, Л. М. 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Моїсєєв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 ; під. наук. ред. В. О. Дроздова ; МОН України,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Держ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 наукова установа "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ІІТіЗ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освіти", АПН України, Південний наук. центр АПН України. – 5-те вид. – К. : Професіонал, 2008. – 239, [1] с. : іл., табл. – Режим доступу: http://udpu.org.ua/library_files/424862.pdf. –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Бібліогр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.: с. 236–239.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uk-UA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Ковальчук, В. В.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Основи наукових досліджень [Текст] : навчальний посібник : [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рек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. МОН України для студентів ВНЗ] / В. В. Ковальчук ; МОН України. – К. : Слово, 2009. – 239, [1] с. : іл., табл. –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Бібліогр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.: с. 238–239.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3928" y="3717032"/>
            <a:ext cx="5031792" cy="3140968"/>
          </a:xfrm>
          <a:prstGeom prst="round2Diag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683568" y="3501008"/>
            <a:ext cx="2376264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ransition advClick="0" advTm="4000">
    <p:cover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39552" y="404664"/>
            <a:ext cx="8064896" cy="163449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Свердан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, М. М.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Основи наукових досліджень [Текст] : програми, плани семінарських, практичних і лабораторних занять, а також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мет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рек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 до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самост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 роботи студентів / М. М. 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Свердан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, М. Р. 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Свердан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 ; МОН України, Уманський ДПУ, Ін-т природничо-математичної та технологічної освіти. – Чернівці : Рута, 2006. – 352 с.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84168" y="2204864"/>
            <a:ext cx="3059832" cy="4653136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2204864"/>
            <a:ext cx="3240360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ransition advClick="0" advTm="4000">
    <p:cover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39552" y="404664"/>
            <a:ext cx="8064896" cy="163449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Красноштан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, І. В.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Основи наукових досліджень в біології [Текст] : (навчально-методичний посібник для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студ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 природничо-географічних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ф-тів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педагогічних вузів) / І. В. 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Красноштан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, М. І. Пащенко, О. О. Заморський ; МОН України, Уманський ДПУ імені П.Тичини. – Умань : Жовтий О. О., 2010. – 131, [1] с.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140968"/>
            <a:ext cx="4324982" cy="3332237"/>
          </a:xfrm>
          <a:prstGeom prst="round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2060848"/>
            <a:ext cx="3168352" cy="4292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</p:cSld>
  <p:clrMapOvr>
    <a:masterClrMapping/>
  </p:clrMapOvr>
  <p:transition advClick="0" advTm="4000">
    <p:cover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-1" y="99392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39552" y="404664"/>
            <a:ext cx="8064896" cy="163449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Основи наукових досліджень в хімії [Текст]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 : [посібник-практикум] / 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МОНмолодьспорту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України, Уманський ДПУ імені Павла Тичини, Ін-т природничо-математичної та технологічної освіти, природничо-географічний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ф-т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; [уклад. С. В.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Совгіра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]. – [Умань] : [АЛМІ], 2012. – 129 c. –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Бібліогр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.: с. 126–128.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2857524"/>
            <a:ext cx="4139952" cy="4000476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5580112" y="1988840"/>
            <a:ext cx="3164210" cy="4561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</p:cSld>
  <p:clrMapOvr>
    <a:masterClrMapping/>
  </p:clrMapOvr>
  <p:transition advClick="0" advTm="4000">
    <p:cover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39552" y="404664"/>
            <a:ext cx="8064896" cy="309872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uk-UA" sz="1600" b="1" dirty="0" smtClean="0">
                <a:latin typeface="Times New Roman" pitchFamily="18" charset="0"/>
                <a:cs typeface="Times New Roman" pitchFamily="18" charset="0"/>
              </a:rPr>
              <a:t>Перші кроки на ниві наукових досліджень [Текст]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 : збірник наукових праць студентів Ін-ту розвитку дитини / Уманський ДПУ імені Павла Тичини, Ін-т розвитку дитини, Каф. методики поч. навчання ; [О. В. Чепка (гол. ред.) ; </a:t>
            </a:r>
            <a:r>
              <a:rPr lang="uk-UA" sz="1600" dirty="0" err="1" smtClean="0">
                <a:latin typeface="Times New Roman" pitchFamily="18" charset="0"/>
                <a:cs typeface="Times New Roman" pitchFamily="18" charset="0"/>
              </a:rPr>
              <a:t>редкол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.: П. М. Щербань, О. А. Комар, Л. М. Роєнко [та ін.)]. – Умань : Жовтий О. О., 2010. – 169, [1] c. – </a:t>
            </a:r>
            <a:r>
              <a:rPr lang="uk-UA" sz="1600" dirty="0" err="1" smtClean="0">
                <a:latin typeface="Times New Roman" pitchFamily="18" charset="0"/>
                <a:cs typeface="Times New Roman" pitchFamily="18" charset="0"/>
              </a:rPr>
              <a:t>Бібліогр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. в тексті.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uk-UA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uk-UA" sz="1600" b="1" dirty="0" smtClean="0">
                <a:latin typeface="Times New Roman" pitchFamily="18" charset="0"/>
                <a:cs typeface="Times New Roman" pitchFamily="18" charset="0"/>
              </a:rPr>
              <a:t>Перші кроки на ниві наукових досліджень [Текст]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 : збірник наукових праць студентів. Вип. 10, 2013 / </a:t>
            </a:r>
            <a:r>
              <a:rPr lang="uk-UA" sz="1600" dirty="0" err="1" smtClean="0">
                <a:latin typeface="Times New Roman" pitchFamily="18" charset="0"/>
                <a:cs typeface="Times New Roman" pitchFamily="18" charset="0"/>
              </a:rPr>
              <a:t>МОНмолодьспорту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 України, Уманський ДПУ імені Павла Тичини, Ін-т розвитку дитини [та ін.] ; [Б. А. </a:t>
            </a:r>
            <a:r>
              <a:rPr lang="uk-UA" sz="1600" dirty="0" err="1" smtClean="0">
                <a:latin typeface="Times New Roman" pitchFamily="18" charset="0"/>
                <a:cs typeface="Times New Roman" pitchFamily="18" charset="0"/>
              </a:rPr>
              <a:t>Якимчук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uk-UA" sz="1600" dirty="0" err="1" smtClean="0">
                <a:latin typeface="Times New Roman" pitchFamily="18" charset="0"/>
                <a:cs typeface="Times New Roman" pitchFamily="18" charset="0"/>
              </a:rPr>
              <a:t>головред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.) ; </a:t>
            </a:r>
            <a:r>
              <a:rPr lang="uk-UA" sz="1600" dirty="0" err="1" smtClean="0">
                <a:latin typeface="Times New Roman" pitchFamily="18" charset="0"/>
                <a:cs typeface="Times New Roman" pitchFamily="18" charset="0"/>
              </a:rPr>
              <a:t>редкол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.: Г. П. Волошина, Т. Я. </a:t>
            </a:r>
            <a:r>
              <a:rPr lang="uk-UA" sz="1600" dirty="0" err="1" smtClean="0">
                <a:latin typeface="Times New Roman" pitchFamily="18" charset="0"/>
                <a:cs typeface="Times New Roman" pitchFamily="18" charset="0"/>
              </a:rPr>
              <a:t>Грітченко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, Г. І. Коберник [та ін.) ; </a:t>
            </a:r>
            <a:r>
              <a:rPr lang="uk-UA" sz="1600" dirty="0" err="1" smtClean="0">
                <a:latin typeface="Times New Roman" pitchFamily="18" charset="0"/>
                <a:cs typeface="Times New Roman" pitchFamily="18" charset="0"/>
              </a:rPr>
              <a:t>відп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. за вип. збірника О. А. Комар]. – Умань : Жовтий О. О., 2013. – 229, [1] c. – </a:t>
            </a:r>
            <a:r>
              <a:rPr lang="uk-UA" sz="1600" dirty="0" err="1" smtClean="0">
                <a:latin typeface="Times New Roman" pitchFamily="18" charset="0"/>
                <a:cs typeface="Times New Roman" pitchFamily="18" charset="0"/>
              </a:rPr>
              <a:t>Бібліогр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. в тексті.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6" name="Picture 2" descr="C:\Users\Админ\Desktop\5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01008"/>
            <a:ext cx="3677394" cy="3567072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lum bright="-10000" contrast="-10000"/>
          </a:blip>
          <a:srcRect/>
          <a:stretch>
            <a:fillRect/>
          </a:stretch>
        </p:blipFill>
        <p:spPr bwMode="auto">
          <a:xfrm>
            <a:off x="6732240" y="3789040"/>
            <a:ext cx="1868843" cy="254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064" y="3789040"/>
            <a:ext cx="1962442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</p:cSld>
  <p:clrMapOvr>
    <a:masterClrMapping/>
  </p:clrMapOvr>
  <p:transition advClick="0" advTm="4000">
    <p:cover dir="l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39552" y="404664"/>
            <a:ext cx="8064896" cy="194095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Підвищення ефективності наукових досліджень у вищих навчальних закладах України – визначальний чинник зростання якості освіти та соціально-економічного потенціалу країни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 : міжгалузева нарада з питань науки у ВНЗ, 21 грудня 2006 р. : тези доповіді міністра освіти Станіслава Ніколаєнка / МОН України, УДПУ ім. Павла Тичини. – К. : Освіта України, 2006. – 21 с.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3717032"/>
            <a:ext cx="4897744" cy="2852936"/>
          </a:xfrm>
          <a:prstGeom prst="roundRect">
            <a:avLst/>
          </a:prstGeom>
          <a:ln>
            <a:solidFill>
              <a:schemeClr val="tx1"/>
            </a:solidFill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2276873"/>
            <a:ext cx="3168352" cy="41764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</p:cSld>
  <p:clrMapOvr>
    <a:masterClrMapping/>
  </p:clrMapOvr>
  <p:transition advClick="0" advTm="4000">
    <p:cover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lum bright="10000" contrast="-20000"/>
          </a:blip>
          <a:srcRect/>
          <a:stretch>
            <a:fillRect/>
          </a:stretch>
        </p:blipFill>
        <p:spPr bwMode="auto">
          <a:xfrm>
            <a:off x="-2398" y="0"/>
            <a:ext cx="914639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899592" y="1412776"/>
            <a:ext cx="7560840" cy="3064669"/>
          </a:xfrm>
          <a:prstGeom prst="round2Diag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Дякуємо за увагу та запрошуємо до нашої книгозбірні!</a:t>
            </a:r>
          </a:p>
          <a:p>
            <a:pPr algn="ctr"/>
            <a:endParaRPr lang="ru-RU" sz="12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52120" y="5445224"/>
            <a:ext cx="3419872" cy="13234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Підготувала: Коваленко Я. В. </a:t>
            </a:r>
          </a:p>
          <a:p>
            <a:endParaRPr lang="uk-UA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Відділ 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комплектування та</a:t>
            </a:r>
          </a:p>
          <a:p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наукової обробки документів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4000">
    <p:cover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611560" y="569764"/>
            <a:ext cx="7956376" cy="1940957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Основи методології та організації наукових досліджень [Текст]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: </a:t>
            </a:r>
            <a:r>
              <a:rPr kumimoji="0" lang="uk-UA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навч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uk-UA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посіб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для </a:t>
            </a:r>
            <a:r>
              <a:rPr kumimoji="0" lang="uk-UA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студ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., курсантів, аспірантів, ад'юнктів : </a:t>
            </a:r>
            <a:r>
              <a:rPr kumimoji="0" lang="uk-UA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рек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МОН України для </a:t>
            </a:r>
            <a:r>
              <a:rPr kumimoji="0" lang="uk-UA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студ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ВНЗ / МОН України, Київський нац. ун-т імені Тараса Шевченка ; [</a:t>
            </a:r>
            <a:r>
              <a:rPr kumimoji="0" lang="uk-UA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автори-упоряд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uk-UA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Конверський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А. Є., </a:t>
            </a:r>
            <a:r>
              <a:rPr kumimoji="0" lang="uk-UA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Лубський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В. І., </a:t>
            </a:r>
            <a:r>
              <a:rPr kumimoji="0" lang="uk-UA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Горбаченко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Т. Г. [та ін. ] ; за ред. А. Є. </a:t>
            </a:r>
            <a:r>
              <a:rPr kumimoji="0" lang="uk-UA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Конверського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 – К. : Центр учбової літератури, 2010. – 351, [1] с. : табл. – </a:t>
            </a:r>
            <a:r>
              <a:rPr kumimoji="0" lang="uk-UA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Бібліогр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в тексті.</a:t>
            </a:r>
            <a:endParaRPr kumimoji="0" lang="uk-UA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64808" y="2636912"/>
            <a:ext cx="5587549" cy="4221088"/>
          </a:xfrm>
          <a:prstGeom prst="rect">
            <a:avLst/>
          </a:prstGeom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467544" y="2780928"/>
            <a:ext cx="2736304" cy="3841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ransition advClick="0" advTm="4000">
    <p:cover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lum bright="20000" contrast="20000"/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611560" y="127091"/>
            <a:ext cx="7956376" cy="2826306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uk-UA" sz="1600" b="1" dirty="0" smtClean="0">
                <a:latin typeface="Times New Roman" pitchFamily="18" charset="0"/>
                <a:cs typeface="Times New Roman" pitchFamily="18" charset="0"/>
              </a:rPr>
              <a:t>Організація наукових досліджень, написання та захист магістерської дисертації [Текст]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 : навчальний посібник : </a:t>
            </a:r>
            <a:r>
              <a:rPr lang="uk-UA" sz="1600" dirty="0" err="1" smtClean="0">
                <a:latin typeface="Times New Roman" pitchFamily="18" charset="0"/>
                <a:cs typeface="Times New Roman" pitchFamily="18" charset="0"/>
              </a:rPr>
              <a:t>затв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. МОН України / А. Ю. </a:t>
            </a:r>
            <a:r>
              <a:rPr lang="uk-UA" sz="1600" dirty="0" err="1" smtClean="0">
                <a:latin typeface="Times New Roman" pitchFamily="18" charset="0"/>
                <a:cs typeface="Times New Roman" pitchFamily="18" charset="0"/>
              </a:rPr>
              <a:t>Берко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, Є. В. </a:t>
            </a:r>
            <a:r>
              <a:rPr lang="uk-UA" sz="1600" dirty="0" err="1" smtClean="0">
                <a:latin typeface="Times New Roman" pitchFamily="18" charset="0"/>
                <a:cs typeface="Times New Roman" pitchFamily="18" charset="0"/>
              </a:rPr>
              <a:t>Буров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, О. М. Верес [та ін.] ; МОН України ; за наук. ред. В. В. Пасічника. – Львів : Новий Cвіт-2000, 2012. – 280, [1] с. : іл., табл. – (</a:t>
            </a:r>
            <a:r>
              <a:rPr lang="uk-UA" sz="1600" dirty="0" err="1" smtClean="0">
                <a:latin typeface="Times New Roman" pitchFamily="18" charset="0"/>
                <a:cs typeface="Times New Roman" pitchFamily="18" charset="0"/>
              </a:rPr>
              <a:t>Комп'ютинг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). – </a:t>
            </a:r>
            <a:r>
              <a:rPr lang="uk-UA" sz="1600" dirty="0" err="1" smtClean="0">
                <a:latin typeface="Times New Roman" pitchFamily="18" charset="0"/>
                <a:cs typeface="Times New Roman" pitchFamily="18" charset="0"/>
              </a:rPr>
              <a:t>Бібліогр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.: с. 272–280.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uk-UA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uk-UA" sz="1600" b="1" dirty="0" smtClean="0">
                <a:latin typeface="Times New Roman" pitchFamily="18" charset="0"/>
                <a:cs typeface="Times New Roman" pitchFamily="18" charset="0"/>
              </a:rPr>
              <a:t>Організація наукових досліджень, написання та захист магістерської дисертації [Текст]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 : навчальний посібник : </a:t>
            </a:r>
            <a:r>
              <a:rPr lang="uk-UA" sz="1600" dirty="0" err="1" smtClean="0">
                <a:latin typeface="Times New Roman" pitchFamily="18" charset="0"/>
                <a:cs typeface="Times New Roman" pitchFamily="18" charset="0"/>
              </a:rPr>
              <a:t>рек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. МОН України / А. Ю. </a:t>
            </a:r>
            <a:r>
              <a:rPr lang="uk-UA" sz="1600" dirty="0" err="1" smtClean="0">
                <a:latin typeface="Times New Roman" pitchFamily="18" charset="0"/>
                <a:cs typeface="Times New Roman" pitchFamily="18" charset="0"/>
              </a:rPr>
              <a:t>Берко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, Є. В. </a:t>
            </a:r>
            <a:r>
              <a:rPr lang="uk-UA" sz="1600" dirty="0" err="1" smtClean="0">
                <a:latin typeface="Times New Roman" pitchFamily="18" charset="0"/>
                <a:cs typeface="Times New Roman" pitchFamily="18" charset="0"/>
              </a:rPr>
              <a:t>Буров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, О. М. Верес [та ін.] ; за науковою ред. В. В. Пасічника ; МОН України. – Львів : Новий Cвіт-2000, 2010. – 280, [1] с. : рис., табл. – (</a:t>
            </a:r>
            <a:r>
              <a:rPr lang="uk-UA" sz="1600" dirty="0" err="1" smtClean="0">
                <a:latin typeface="Times New Roman" pitchFamily="18" charset="0"/>
                <a:cs typeface="Times New Roman" pitchFamily="18" charset="0"/>
              </a:rPr>
              <a:t>Комп'ютинг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). – </a:t>
            </a:r>
            <a:r>
              <a:rPr lang="uk-UA" sz="1600" dirty="0" err="1" smtClean="0">
                <a:latin typeface="Times New Roman" pitchFamily="18" charset="0"/>
                <a:cs typeface="Times New Roman" pitchFamily="18" charset="0"/>
              </a:rPr>
              <a:t>Бібліогр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.: с. 272–280.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9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3573016"/>
            <a:ext cx="3728456" cy="3284984"/>
          </a:xfrm>
          <a:prstGeom prst="rect">
            <a:avLst/>
          </a:prstGeom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89701" y="3068960"/>
            <a:ext cx="2364121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068960"/>
            <a:ext cx="2364121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</p:cSld>
  <p:clrMapOvr>
    <a:masterClrMapping/>
  </p:clrMapOvr>
  <p:transition advClick="0" advTm="4000">
    <p:cover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611560" y="876231"/>
            <a:ext cx="7956376" cy="1328023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Романчиков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, В. І.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Основи наукових досліджень [Текст] :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навч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посіб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 / В. І.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Романчиков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; Українська академія бізнесу та підприємництва. – К. : Центр учбової літератури, 2007. – 254, [2] с. – Режим доступу: http://udpu.org.ua/library_files/425969.pdf. –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Бібліогр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.: с. 194–196.</a:t>
            </a:r>
            <a:endParaRPr kumimoji="0" lang="uk-UA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429000"/>
            <a:ext cx="3635896" cy="3429000"/>
          </a:xfrm>
          <a:prstGeom prst="rect">
            <a:avLst/>
          </a:prstGeom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5292080" y="2564904"/>
            <a:ext cx="2807593" cy="3921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</p:cSld>
  <p:clrMapOvr>
    <a:masterClrMapping/>
  </p:clrMapOvr>
  <p:transition advClick="0" advTm="4000">
    <p:cover dir="l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611560" y="722998"/>
            <a:ext cx="7956376" cy="1634490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Бірта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, Г. О.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Методологія і організація наукових досліджень [Текст] :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навч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посіб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 :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рек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 МОН України як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навч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посіб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 для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студ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 ВНЗ / Г. О. 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Бірта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, Ю. Г. 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Бургу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 ; МОН України, Вищий навчальний заклад Укоопспілки "Полтавський університет економіки і торгівлі". – К. : Центр учбової літератури, 2014. – 138, [4] с. –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Бібліогр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.: с. 139.</a:t>
            </a:r>
            <a:endParaRPr kumimoji="0" lang="uk-UA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645024"/>
            <a:ext cx="5476131" cy="3212976"/>
          </a:xfrm>
          <a:prstGeom prst="rect">
            <a:avLst/>
          </a:prstGeom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5796136" y="2780928"/>
            <a:ext cx="2808312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</p:cSld>
  <p:clrMapOvr>
    <a:masterClrMapping/>
  </p:clrMapOvr>
  <p:transition advClick="0" advTm="4000">
    <p:cover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611560" y="332656"/>
            <a:ext cx="7956376" cy="1634490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Свідло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, К. В.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Методологія і організація наукових досліджень в харчовій галузі [Текст] :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рек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МОНмолодьспорту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України як підручник для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студ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 ВНЗ / К. В. 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Свідло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, Т. А. Лазарєва, Л. О. 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Бачієва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 ;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МОНмолодьспорту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України, Українська інженерно-педагогічна академія. – Х. : Світ Книг, 2013. – 224, [1] с. : іл., табл. –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Бібліогр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.: с. 223–234.</a:t>
            </a:r>
            <a:endParaRPr kumimoji="0" lang="uk-UA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95936" y="3789040"/>
            <a:ext cx="4762500" cy="2820541"/>
          </a:xfrm>
          <a:prstGeom prst="round2DiagRect">
            <a:avLst/>
          </a:prstGeom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467544" y="2204864"/>
            <a:ext cx="3057525" cy="416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ransition advClick="0" advTm="4000">
    <p:cover dir="l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683568" y="404664"/>
            <a:ext cx="7956376" cy="1328023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Цехмістрова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, Г. С.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Методологія наукових досліджень [Текст] :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рек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 МОН України як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навч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посіб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 для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студ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 ВНЗ / Г. С.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Цехмістрова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; МОН України, Київський ун-т туризму, економіки і права. – К. : Слово, 2008. – 277, [2] с. : табл. –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Бібліогр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 в тексті.</a:t>
            </a:r>
            <a:endParaRPr kumimoji="0" lang="uk-UA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4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400053"/>
            <a:ext cx="3856490" cy="3457947"/>
          </a:xfrm>
          <a:prstGeom prst="rect">
            <a:avLst/>
          </a:prstGeom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38170" y="2276872"/>
            <a:ext cx="3044008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</p:cSld>
  <p:clrMapOvr>
    <a:masterClrMapping/>
  </p:clrMapOvr>
  <p:transition advClick="0" advTm="4000">
    <p:cover dir="l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1972</TotalTime>
  <Words>443</Words>
  <Application>Microsoft Office PowerPoint</Application>
  <PresentationFormat>Экран (4:3)</PresentationFormat>
  <Paragraphs>55</Paragraphs>
  <Slides>35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9" baseType="lpstr">
      <vt:lpstr>Arial</vt:lpstr>
      <vt:lpstr>Calibri</vt:lpstr>
      <vt:lpstr>Times New Roman</vt:lpstr>
      <vt:lpstr>Тема Office</vt:lpstr>
      <vt:lpstr>          (віртуальний огляд літератури)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Основи наукових досліджень у вищій школі</dc:title>
  <dc:creator>Админ</dc:creator>
  <cp:lastModifiedBy>Абонемент</cp:lastModifiedBy>
  <cp:revision>189</cp:revision>
  <dcterms:created xsi:type="dcterms:W3CDTF">2018-04-04T10:45:30Z</dcterms:created>
  <dcterms:modified xsi:type="dcterms:W3CDTF">2018-05-02T07:32:24Z</dcterms:modified>
</cp:coreProperties>
</file>